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8" r:id="rId1"/>
  </p:sldMasterIdLst>
  <p:notesMasterIdLst>
    <p:notesMasterId r:id="rId12"/>
  </p:notesMasterIdLst>
  <p:sldIdLst>
    <p:sldId id="256" r:id="rId2"/>
    <p:sldId id="257" r:id="rId3"/>
    <p:sldId id="266" r:id="rId4"/>
    <p:sldId id="258" r:id="rId5"/>
    <p:sldId id="271" r:id="rId6"/>
    <p:sldId id="278" r:id="rId7"/>
    <p:sldId id="272" r:id="rId8"/>
    <p:sldId id="279" r:id="rId9"/>
    <p:sldId id="283" r:id="rId10"/>
    <p:sldId id="27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73" d="100"/>
          <a:sy n="73" d="100"/>
        </p:scale>
        <p:origin x="-1296"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04CCDE-93FD-44A6-B03F-34A1C3862E85}" type="datetimeFigureOut">
              <a:rPr lang="en-US" smtClean="0"/>
              <a:pPr/>
              <a:t>3/7/2020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664AFA-290D-4BC6-B2F3-504AEC0DE75B}" type="slidenum">
              <a:rPr lang="en-US" smtClean="0"/>
              <a:pPr/>
              <a:t>‹#›</a:t>
            </a:fld>
            <a:endParaRPr lang="en-US"/>
          </a:p>
        </p:txBody>
      </p:sp>
    </p:spTree>
    <p:extLst>
      <p:ext uri="{BB962C8B-B14F-4D97-AF65-F5344CB8AC3E}">
        <p14:creationId xmlns:p14="http://schemas.microsoft.com/office/powerpoint/2010/main" xmlns="" val="238835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64AFA-290D-4BC6-B2F3-504AEC0DE75B}" type="slidenum">
              <a:rPr lang="en-US" smtClean="0"/>
              <a:pPr/>
              <a:t>7</a:t>
            </a:fld>
            <a:endParaRPr lang="en-US"/>
          </a:p>
        </p:txBody>
      </p:sp>
    </p:spTree>
    <p:extLst>
      <p:ext uri="{BB962C8B-B14F-4D97-AF65-F5344CB8AC3E}">
        <p14:creationId xmlns:p14="http://schemas.microsoft.com/office/powerpoint/2010/main" xmlns="" val="32922361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xmlns=""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xmlns=""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F759F524-CE0A-49A3-BD0E-A7216E46F5B4}"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291053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9F524-CE0A-49A3-BD0E-A7216E46F5B4}" type="slidenum">
              <a:rPr lang="en-US" smtClean="0"/>
              <a:pPr/>
              <a:t>‹#›</a:t>
            </a:fld>
            <a:endParaRPr lang="en-US"/>
          </a:p>
        </p:txBody>
      </p:sp>
    </p:spTree>
    <p:extLst>
      <p:ext uri="{BB962C8B-B14F-4D97-AF65-F5344CB8AC3E}">
        <p14:creationId xmlns:p14="http://schemas.microsoft.com/office/powerpoint/2010/main" xmlns="" val="283296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9F524-CE0A-49A3-BD0E-A7216E46F5B4}"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198911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4A4D6C6-36C1-4616-8D88-4479DAA9802D}" type="datetimeFigureOut">
              <a:rPr lang="en-US" smtClean="0"/>
              <a:pPr/>
              <a:t>3/7/2020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9F524-CE0A-49A3-BD0E-A7216E46F5B4}" type="slidenum">
              <a:rPr lang="en-US" smtClean="0"/>
              <a:pPr/>
              <a:t>‹#›</a:t>
            </a:fld>
            <a:endParaRPr lang="en-US"/>
          </a:p>
        </p:txBody>
      </p:sp>
    </p:spTree>
    <p:extLst>
      <p:ext uri="{BB962C8B-B14F-4D97-AF65-F5344CB8AC3E}">
        <p14:creationId xmlns:p14="http://schemas.microsoft.com/office/powerpoint/2010/main" xmlns="" val="2699228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4A4D6C6-36C1-4616-8D88-4479DAA9802D}" type="datetimeFigureOut">
              <a:rPr lang="en-US" smtClean="0"/>
              <a:pPr/>
              <a:t>3/7/2020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59F524-CE0A-49A3-BD0E-A7216E46F5B4}"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013834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4A4D6C6-36C1-4616-8D88-4479DAA9802D}" type="datetimeFigureOut">
              <a:rPr lang="en-US" smtClean="0"/>
              <a:pPr/>
              <a:t>3/7/2020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59F524-CE0A-49A3-BD0E-A7216E46F5B4}"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860249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A4D6C6-36C1-4616-8D88-4479DAA9802D}" type="datetimeFigureOut">
              <a:rPr lang="en-US" smtClean="0"/>
              <a:pPr/>
              <a:t>3/7/2020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59F524-CE0A-49A3-BD0E-A7216E46F5B4}" type="slidenum">
              <a:rPr lang="en-US" smtClean="0"/>
              <a:pPr/>
              <a:t>‹#›</a:t>
            </a:fld>
            <a:endParaRPr lang="en-US"/>
          </a:p>
        </p:txBody>
      </p:sp>
    </p:spTree>
    <p:extLst>
      <p:ext uri="{BB962C8B-B14F-4D97-AF65-F5344CB8AC3E}">
        <p14:creationId xmlns:p14="http://schemas.microsoft.com/office/powerpoint/2010/main" xmlns="" val="1173958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4D6C6-36C1-4616-8D88-4479DAA9802D}" type="datetimeFigureOut">
              <a:rPr lang="en-US" smtClean="0"/>
              <a:pPr/>
              <a:t>3/7/2020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9F524-CE0A-49A3-BD0E-A7216E46F5B4}"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656507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4D6C6-36C1-4616-8D88-4479DAA9802D}" type="datetimeFigureOut">
              <a:rPr lang="en-US" smtClean="0"/>
              <a:pPr/>
              <a:t>3/7/2020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9F524-CE0A-49A3-BD0E-A7216E46F5B4}" type="slidenum">
              <a:rPr lang="en-US" smtClean="0"/>
              <a:pPr/>
              <a:t>‹#›</a:t>
            </a:fld>
            <a:endParaRPr lang="en-US"/>
          </a:p>
        </p:txBody>
      </p:sp>
    </p:spTree>
    <p:extLst>
      <p:ext uri="{BB962C8B-B14F-4D97-AF65-F5344CB8AC3E}">
        <p14:creationId xmlns:p14="http://schemas.microsoft.com/office/powerpoint/2010/main" xmlns="" val="4217192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4D6C6-36C1-4616-8D88-4479DAA9802D}" type="datetimeFigureOut">
              <a:rPr lang="en-US" smtClean="0"/>
              <a:pPr/>
              <a:t>3/7/2020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9F524-CE0A-49A3-BD0E-A7216E46F5B4}" type="slidenum">
              <a:rPr lang="en-US" smtClean="0"/>
              <a:pPr/>
              <a:t>‹#›</a:t>
            </a:fld>
            <a:endParaRPr lang="en-US"/>
          </a:p>
        </p:txBody>
      </p:sp>
    </p:spTree>
    <p:extLst>
      <p:ext uri="{BB962C8B-B14F-4D97-AF65-F5344CB8AC3E}">
        <p14:creationId xmlns:p14="http://schemas.microsoft.com/office/powerpoint/2010/main" xmlns="" val="1862740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9F524-CE0A-49A3-BD0E-A7216E46F5B4}"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000208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9F524-CE0A-49A3-BD0E-A7216E46F5B4}"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523218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9F524-CE0A-49A3-BD0E-A7216E46F5B4}" type="slidenum">
              <a:rPr lang="en-US" smtClean="0"/>
              <a:pPr/>
              <a:t>‹#›</a:t>
            </a:fld>
            <a:endParaRPr lang="en-US"/>
          </a:p>
        </p:txBody>
      </p:sp>
    </p:spTree>
    <p:extLst>
      <p:ext uri="{BB962C8B-B14F-4D97-AF65-F5344CB8AC3E}">
        <p14:creationId xmlns:p14="http://schemas.microsoft.com/office/powerpoint/2010/main" xmlns="" val="4278752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9F524-CE0A-49A3-BD0E-A7216E46F5B4}"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2312008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9F524-CE0A-49A3-BD0E-A7216E46F5B4}"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676146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9F524-CE0A-49A3-BD0E-A7216E46F5B4}"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712244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A4D6C6-36C1-4616-8D88-4479DAA9802D}" type="datetimeFigureOut">
              <a:rPr lang="en-US" smtClean="0"/>
              <a:pPr/>
              <a:t>3/7/2020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9F524-CE0A-49A3-BD0E-A7216E46F5B4}"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450615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xmlns=""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xmlns=""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4A4D6C6-36C1-4616-8D88-4479DAA9802D}" type="datetimeFigureOut">
              <a:rPr lang="en-US" smtClean="0"/>
              <a:pPr/>
              <a:t>3/7/2020</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59F524-CE0A-49A3-BD0E-A7216E46F5B4}" type="slidenum">
              <a:rPr lang="en-US" smtClean="0"/>
              <a:pPr/>
              <a:t>‹#›</a:t>
            </a:fld>
            <a:endParaRPr lang="en-US"/>
          </a:p>
        </p:txBody>
      </p:sp>
    </p:spTree>
    <p:extLst>
      <p:ext uri="{BB962C8B-B14F-4D97-AF65-F5344CB8AC3E}">
        <p14:creationId xmlns:p14="http://schemas.microsoft.com/office/powerpoint/2010/main" xmlns="" val="515291092"/>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 id="2147484110" r:id="rId12"/>
    <p:sldLayoutId id="2147484111" r:id="rId13"/>
    <p:sldLayoutId id="2147484112" r:id="rId14"/>
    <p:sldLayoutId id="2147484113" r:id="rId15"/>
    <p:sldLayoutId id="2147484114" r:id="rId16"/>
    <p:sldLayoutId id="2147484115"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295400"/>
            <a:ext cx="8229600" cy="1219200"/>
          </a:xfrm>
        </p:spPr>
        <p:txBody>
          <a:bodyPr>
            <a:normAutofit/>
          </a:bodyPr>
          <a:lstStyle/>
          <a:p>
            <a:r>
              <a:rPr lang="en-US" dirty="0"/>
              <a:t>Russell Company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7684989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7772400" cy="5447645"/>
          </a:xfrm>
          <a:prstGeom prst="rect">
            <a:avLst/>
          </a:prstGeom>
        </p:spPr>
        <p:txBody>
          <a:bodyPr wrap="square">
            <a:spAutoFit/>
          </a:bodyPr>
          <a:lstStyle/>
          <a:p>
            <a:pPr algn="just"/>
            <a:endParaRPr lang="en-US" sz="2400" dirty="0">
              <a:latin typeface="Times New Roman" pitchFamily="18" charset="0"/>
              <a:cs typeface="Times New Roman" pitchFamily="18" charset="0"/>
            </a:endParaRPr>
          </a:p>
          <a:p>
            <a:pPr algn="ctr">
              <a:lnSpc>
                <a:spcPct val="150000"/>
              </a:lnSpc>
            </a:pPr>
            <a:r>
              <a:rPr lang="en-US" sz="2400" b="1" dirty="0">
                <a:latin typeface="Times New Roman" pitchFamily="18" charset="0"/>
                <a:cs typeface="Times New Roman" pitchFamily="18" charset="0"/>
              </a:rPr>
              <a:t>Introduction</a:t>
            </a:r>
          </a:p>
          <a:p>
            <a:pPr marL="285750" indent="-285750" algn="just">
              <a:lnSpc>
                <a:spcPct val="200000"/>
              </a:lnSpc>
              <a:buFont typeface="Wingdings" panose="05000000000000000000" pitchFamily="2" charset="2"/>
              <a:buChar char="Ø"/>
            </a:pPr>
            <a:r>
              <a:rPr lang="en-US" dirty="0">
                <a:latin typeface="Times New Roman" pitchFamily="18" charset="0"/>
                <a:cs typeface="Times New Roman" pitchFamily="18" charset="0"/>
              </a:rPr>
              <a:t>Russell Company is a manufacturer of pesticides. Sales fell sharply this year because the law issued a ban on the sale of various Russell chemical </a:t>
            </a:r>
            <a:r>
              <a:rPr lang="en-US" dirty="0" smtClean="0">
                <a:latin typeface="Times New Roman" pitchFamily="18" charset="0"/>
                <a:cs typeface="Times New Roman" pitchFamily="18" charset="0"/>
              </a:rPr>
              <a:t>pesticides.</a:t>
            </a:r>
          </a:p>
          <a:p>
            <a:pPr marL="285750" indent="-285750" algn="just">
              <a:lnSpc>
                <a:spcPct val="200000"/>
              </a:lnSpc>
              <a:buFont typeface="Wingdings" panose="05000000000000000000" pitchFamily="2" charset="2"/>
              <a:buChar char="Ø"/>
            </a:pPr>
            <a:r>
              <a:rPr lang="en-US" dirty="0" smtClean="0">
                <a:latin typeface="Times New Roman" pitchFamily="18" charset="0"/>
                <a:cs typeface="Times New Roman" pitchFamily="18" charset="0"/>
              </a:rPr>
              <a:t>Russell </a:t>
            </a:r>
            <a:r>
              <a:rPr lang="en-US" dirty="0">
                <a:latin typeface="Times New Roman" pitchFamily="18" charset="0"/>
                <a:cs typeface="Times New Roman" pitchFamily="18" charset="0"/>
              </a:rPr>
              <a:t>wants chemicals that are safe and competitive to replace this finished product next year. </a:t>
            </a:r>
            <a:endParaRPr lang="en-US" dirty="0" smtClean="0">
              <a:latin typeface="Times New Roman" pitchFamily="18" charset="0"/>
              <a:cs typeface="Times New Roman" pitchFamily="18" charset="0"/>
            </a:endParaRPr>
          </a:p>
          <a:p>
            <a:pPr marL="285750" indent="-285750" algn="just">
              <a:lnSpc>
                <a:spcPct val="200000"/>
              </a:lnSpc>
              <a:buFont typeface="Wingdings" panose="05000000000000000000" pitchFamily="2" charset="2"/>
              <a:buChar char="Ø"/>
            </a:pPr>
            <a:r>
              <a:rPr lang="en-US" dirty="0" smtClean="0">
                <a:latin typeface="Times New Roman" pitchFamily="18" charset="0"/>
                <a:cs typeface="Times New Roman" pitchFamily="18" charset="0"/>
              </a:rPr>
              <a:t>Sales </a:t>
            </a:r>
            <a:r>
              <a:rPr lang="en-US" dirty="0">
                <a:latin typeface="Times New Roman" pitchFamily="18" charset="0"/>
                <a:cs typeface="Times New Roman" pitchFamily="18" charset="0"/>
              </a:rPr>
              <a:t>are expected to be significantly higher in the coming year than the previous year. </a:t>
            </a:r>
            <a:endParaRPr lang="en-US" dirty="0" smtClean="0">
              <a:latin typeface="Times New Roman" pitchFamily="18" charset="0"/>
              <a:cs typeface="Times New Roman" pitchFamily="18" charset="0"/>
            </a:endParaRPr>
          </a:p>
          <a:p>
            <a:pPr marL="285750" indent="-285750" algn="just">
              <a:lnSpc>
                <a:spcPct val="200000"/>
              </a:lnSpc>
              <a:buFont typeface="Wingdings" panose="05000000000000000000" pitchFamily="2" charset="2"/>
              <a:buChar char="Ø"/>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decline in sales and profits seems to be an annual fluctuation. However, the company's president is worried that there will be a sharp drop in sales this </a:t>
            </a:r>
            <a:r>
              <a:rPr lang="en-US" dirty="0" smtClean="0">
                <a:latin typeface="Times New Roman" pitchFamily="18" charset="0"/>
                <a:cs typeface="Times New Roman" pitchFamily="18" charset="0"/>
              </a:rPr>
              <a:t>year.</a:t>
            </a:r>
          </a:p>
        </p:txBody>
      </p:sp>
    </p:spTree>
    <p:extLst>
      <p:ext uri="{BB962C8B-B14F-4D97-AF65-F5344CB8AC3E}">
        <p14:creationId xmlns:p14="http://schemas.microsoft.com/office/powerpoint/2010/main" xmlns="" val="117096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685800"/>
            <a:ext cx="7696200" cy="5591274"/>
          </a:xfrm>
          <a:prstGeom prst="rect">
            <a:avLst/>
          </a:prstGeom>
        </p:spPr>
        <p:txBody>
          <a:bodyPr wrap="square">
            <a:spAutoFit/>
          </a:bodyPr>
          <a:lstStyle/>
          <a:p>
            <a:pPr marL="285750" indent="-285750" algn="just">
              <a:lnSpc>
                <a:spcPct val="200000"/>
              </a:lnSpc>
              <a:spcAft>
                <a:spcPts val="1000"/>
              </a:spcAft>
              <a:buFont typeface="Wingdings" panose="05000000000000000000" pitchFamily="2" charset="2"/>
              <a:buChar char="Ø"/>
            </a:pPr>
            <a:r>
              <a:rPr lang="en-US" dirty="0">
                <a:latin typeface="Times New Roman" pitchFamily="18" charset="0"/>
                <a:cs typeface="Times New Roman" pitchFamily="18" charset="0"/>
              </a:rPr>
              <a:t>Such a decline could cause a significant decline in market prices for Russell's shares and make the company a target of a takeover</a:t>
            </a:r>
            <a:r>
              <a:rPr lang="en-US" dirty="0" smtClean="0">
                <a:latin typeface="Times New Roman" pitchFamily="18" charset="0"/>
                <a:cs typeface="Times New Roman" pitchFamily="18" charset="0"/>
              </a:rPr>
              <a:t>.</a:t>
            </a: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20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To </a:t>
            </a:r>
            <a:r>
              <a:rPr lang="en-US" dirty="0">
                <a:latin typeface="Times New Roman" panose="02020603050405020304" pitchFamily="18" charset="0"/>
                <a:ea typeface="Calibri" panose="020F0502020204030204" pitchFamily="34" charset="0"/>
                <a:cs typeface="Times New Roman" panose="02020603050405020304" pitchFamily="18" charset="0"/>
              </a:rPr>
              <a:t>prevent this possibility, company manager Zoe Baas mentioned rumors about adjustments at the end of the year for this period. </a:t>
            </a: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20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You </a:t>
            </a:r>
            <a:r>
              <a:rPr lang="en-US" dirty="0">
                <a:latin typeface="Times New Roman" panose="02020603050405020304" pitchFamily="18" charset="0"/>
                <a:ea typeface="Calibri" panose="020F0502020204030204" pitchFamily="34" charset="0"/>
                <a:cs typeface="Times New Roman" panose="02020603050405020304" pitchFamily="18" charset="0"/>
              </a:rPr>
              <a:t>must collect all possible wins and postpone it as much as possible. </a:t>
            </a: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20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He </a:t>
            </a:r>
            <a:r>
              <a:rPr lang="en-US" dirty="0">
                <a:latin typeface="Times New Roman" panose="02020603050405020304" pitchFamily="18" charset="0"/>
                <a:ea typeface="Calibri" panose="020F0502020204030204" pitchFamily="34" charset="0"/>
                <a:cs typeface="Times New Roman" panose="02020603050405020304" pitchFamily="18" charset="0"/>
              </a:rPr>
              <a:t>said to Zoe: "We need revenue this year and next year we can easily absorb hidden costs this year. We cannot drop our stock!" </a:t>
            </a: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20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December </a:t>
            </a:r>
            <a:r>
              <a:rPr lang="en-US" dirty="0">
                <a:latin typeface="Times New Roman" panose="02020603050405020304" pitchFamily="18" charset="0"/>
                <a:ea typeface="Calibri" panose="020F0502020204030204" pitchFamily="34" charset="0"/>
                <a:cs typeface="Times New Roman" panose="02020603050405020304" pitchFamily="18" charset="0"/>
              </a:rPr>
              <a:t>as if they were registered at that time. Zoe has also done everything to respond to the President's request.</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6883826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14400" y="762000"/>
            <a:ext cx="7620000" cy="4057521"/>
          </a:xfrm>
          <a:prstGeom prst="rect">
            <a:avLst/>
          </a:prstGeom>
        </p:spPr>
        <p:txBody>
          <a:bodyPr wrap="square">
            <a:spAutoFit/>
          </a:bodyPr>
          <a:lstStyle/>
          <a:p>
            <a:pPr algn="just">
              <a:lnSpc>
                <a:spcPct val="200000"/>
              </a:lnSpc>
              <a:spcAft>
                <a:spcPts val="10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200000"/>
              </a:lnSpc>
              <a:spcAft>
                <a:spcPts val="1000"/>
              </a:spcAft>
            </a:pPr>
            <a:r>
              <a:rPr lang="en-US" b="1" dirty="0" smtClean="0">
                <a:latin typeface="Times New Roman" panose="02020603050405020304" pitchFamily="18" charset="0"/>
                <a:ea typeface="Calibri" panose="020F0502020204030204" pitchFamily="34" charset="0"/>
                <a:cs typeface="Times New Roman" panose="02020603050405020304" pitchFamily="18" charset="0"/>
              </a:rPr>
              <a:t>1. Who </a:t>
            </a:r>
            <a:r>
              <a:rPr lang="en-US" b="1" dirty="0">
                <a:latin typeface="Times New Roman" panose="02020603050405020304" pitchFamily="18" charset="0"/>
                <a:ea typeface="Calibri" panose="020F0502020204030204" pitchFamily="34" charset="0"/>
                <a:cs typeface="Times New Roman" panose="02020603050405020304" pitchFamily="18" charset="0"/>
              </a:rPr>
              <a:t>are the stakeholders in this situation? </a:t>
            </a:r>
            <a:endParaRPr lang="en-US" b="1"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20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dirty="0">
                <a:latin typeface="Times New Roman" panose="02020603050405020304" pitchFamily="18" charset="0"/>
                <a:ea typeface="Calibri" panose="020F0502020204030204" pitchFamily="34" charset="0"/>
                <a:cs typeface="Times New Roman" panose="02020603050405020304" pitchFamily="18" charset="0"/>
              </a:rPr>
              <a:t>stakeholders in this situation </a:t>
            </a:r>
            <a:r>
              <a:rPr lang="en-US" dirty="0" smtClean="0">
                <a:latin typeface="Times New Roman" panose="02020603050405020304" pitchFamily="18" charset="0"/>
                <a:ea typeface="Calibri" panose="020F0502020204030204" pitchFamily="34" charset="0"/>
                <a:cs typeface="Times New Roman" panose="02020603050405020304" pitchFamily="18" charset="0"/>
              </a:rPr>
              <a:t>are:</a:t>
            </a:r>
          </a:p>
          <a:p>
            <a:pPr marL="1200150" lvl="2" indent="-285750" algn="just">
              <a:lnSpc>
                <a:spcPct val="200000"/>
              </a:lnSpc>
              <a:spcAft>
                <a:spcPts val="1000"/>
              </a:spcAft>
              <a:buFont typeface="Wingdings" panose="05000000000000000000" pitchFamily="2" charset="2"/>
              <a:buChar char="ü"/>
            </a:pPr>
            <a:r>
              <a:rPr lang="en-US" dirty="0" smtClean="0">
                <a:latin typeface="Times New Roman" panose="02020603050405020304" pitchFamily="18" charset="0"/>
                <a:ea typeface="Calibri" panose="020F0502020204030204" pitchFamily="34" charset="0"/>
                <a:cs typeface="Times New Roman" panose="02020603050405020304" pitchFamily="18" charset="0"/>
              </a:rPr>
              <a:t>Zoe </a:t>
            </a:r>
            <a:r>
              <a:rPr lang="en-US" dirty="0">
                <a:latin typeface="Times New Roman" panose="02020603050405020304" pitchFamily="18" charset="0"/>
                <a:ea typeface="Calibri" panose="020F0502020204030204" pitchFamily="34" charset="0"/>
                <a:cs typeface="Times New Roman" panose="02020603050405020304" pitchFamily="18" charset="0"/>
              </a:rPr>
              <a:t>Baas, </a:t>
            </a:r>
            <a:r>
              <a:rPr lang="en-US" dirty="0" smtClean="0">
                <a:latin typeface="Times New Roman" panose="02020603050405020304" pitchFamily="18" charset="0"/>
                <a:ea typeface="Calibri" panose="020F0502020204030204" pitchFamily="34" charset="0"/>
                <a:cs typeface="Times New Roman" panose="02020603050405020304" pitchFamily="18" charset="0"/>
              </a:rPr>
              <a:t>controller.</a:t>
            </a:r>
          </a:p>
          <a:p>
            <a:pPr marL="1200150" lvl="2" indent="-285750" algn="just">
              <a:lnSpc>
                <a:spcPct val="200000"/>
              </a:lnSpc>
              <a:spcAft>
                <a:spcPts val="1000"/>
              </a:spcAft>
              <a:buFont typeface="Wingdings" panose="05000000000000000000" pitchFamily="2" charset="2"/>
              <a:buChar char="ü"/>
            </a:pPr>
            <a:r>
              <a:rPr lang="en-US" dirty="0" smtClean="0">
                <a:latin typeface="Times New Roman" panose="02020603050405020304" pitchFamily="18" charset="0"/>
                <a:ea typeface="Calibri" panose="020F0502020204030204" pitchFamily="34" charset="0"/>
                <a:cs typeface="Times New Roman" panose="02020603050405020304" pitchFamily="18" charset="0"/>
              </a:rPr>
              <a:t>The </a:t>
            </a:r>
            <a:r>
              <a:rPr lang="en-US" dirty="0">
                <a:latin typeface="Times New Roman" panose="02020603050405020304" pitchFamily="18" charset="0"/>
                <a:ea typeface="Calibri" panose="020F0502020204030204" pitchFamily="34" charset="0"/>
                <a:cs typeface="Times New Roman" panose="02020603050405020304" pitchFamily="18" charset="0"/>
              </a:rPr>
              <a:t>president of Russell </a:t>
            </a:r>
            <a:r>
              <a:rPr lang="en-US" dirty="0" smtClean="0">
                <a:latin typeface="Times New Roman" panose="02020603050405020304" pitchFamily="18" charset="0"/>
                <a:ea typeface="Calibri" panose="020F0502020204030204" pitchFamily="34" charset="0"/>
                <a:cs typeface="Times New Roman" panose="02020603050405020304" pitchFamily="18" charset="0"/>
              </a:rPr>
              <a:t>Company.</a:t>
            </a:r>
          </a:p>
          <a:p>
            <a:pPr marL="1200150" lvl="2" indent="-285750" algn="just">
              <a:lnSpc>
                <a:spcPct val="200000"/>
              </a:lnSpc>
              <a:spcAft>
                <a:spcPts val="1000"/>
              </a:spcAft>
              <a:buFont typeface="Wingdings" panose="05000000000000000000" pitchFamily="2" charset="2"/>
              <a:buChar char="ü"/>
            </a:pPr>
            <a:r>
              <a:rPr lang="en-US" dirty="0" smtClean="0">
                <a:latin typeface="Times New Roman" panose="02020603050405020304" pitchFamily="18" charset="0"/>
                <a:ea typeface="Calibri" panose="020F0502020204030204" pitchFamily="34" charset="0"/>
                <a:cs typeface="Times New Roman" panose="02020603050405020304" pitchFamily="18" charset="0"/>
              </a:rPr>
              <a:t>Russell </a:t>
            </a:r>
            <a:r>
              <a:rPr lang="en-US" dirty="0">
                <a:latin typeface="Times New Roman" panose="02020603050405020304" pitchFamily="18" charset="0"/>
                <a:ea typeface="Calibri" panose="020F0502020204030204" pitchFamily="34" charset="0"/>
                <a:cs typeface="Times New Roman" panose="02020603050405020304" pitchFamily="18" charset="0"/>
              </a:rPr>
              <a:t>Company stockholders.</a:t>
            </a:r>
          </a:p>
        </p:txBody>
      </p:sp>
    </p:spTree>
    <p:extLst>
      <p:ext uri="{BB962C8B-B14F-4D97-AF65-F5344CB8AC3E}">
        <p14:creationId xmlns:p14="http://schemas.microsoft.com/office/powerpoint/2010/main" xmlns="" val="4138234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1219200"/>
            <a:ext cx="7620000" cy="4355038"/>
          </a:xfrm>
          <a:prstGeom prst="rect">
            <a:avLst/>
          </a:prstGeom>
        </p:spPr>
        <p:txBody>
          <a:bodyPr wrap="square">
            <a:spAutoFit/>
          </a:bodyPr>
          <a:lstStyle/>
          <a:p>
            <a:pPr algn="just">
              <a:lnSpc>
                <a:spcPct val="200000"/>
              </a:lnSpc>
              <a:spcAft>
                <a:spcPts val="1000"/>
              </a:spcAft>
            </a:pPr>
            <a:r>
              <a:rPr lang="en-US" b="1" dirty="0" smtClean="0">
                <a:latin typeface="Times New Roman" panose="02020603050405020304" pitchFamily="18" charset="0"/>
                <a:ea typeface="Calibri" panose="020F0502020204030204" pitchFamily="34" charset="0"/>
                <a:cs typeface="Times New Roman" panose="02020603050405020304" pitchFamily="18" charset="0"/>
              </a:rPr>
              <a:t>2.What </a:t>
            </a:r>
            <a:r>
              <a:rPr lang="en-US" b="1" dirty="0">
                <a:latin typeface="Times New Roman" panose="02020603050405020304" pitchFamily="18" charset="0"/>
                <a:ea typeface="Calibri" panose="020F0502020204030204" pitchFamily="34" charset="0"/>
                <a:cs typeface="Times New Roman" panose="02020603050405020304" pitchFamily="18" charset="0"/>
              </a:rPr>
              <a:t>are the ethical considerations of (a) the president’s request and (b) Zoe dating the adjusting entries December 31?</a:t>
            </a:r>
          </a:p>
          <a:p>
            <a:pPr marL="285750" indent="-285750" algn="just">
              <a:lnSpc>
                <a:spcPct val="20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It </a:t>
            </a:r>
            <a:r>
              <a:rPr lang="en-US" dirty="0">
                <a:latin typeface="Times New Roman" panose="02020603050405020304" pitchFamily="18" charset="0"/>
                <a:ea typeface="Calibri" panose="020F0502020204030204" pitchFamily="34" charset="0"/>
                <a:cs typeface="Times New Roman" panose="02020603050405020304" pitchFamily="18" charset="0"/>
              </a:rPr>
              <a:t>is unethical for the president to place pressure on Zoe to misstate net income by requesting her to prepare incorrect adjusting </a:t>
            </a:r>
            <a:r>
              <a:rPr lang="en-US" dirty="0" smtClean="0">
                <a:latin typeface="Times New Roman" panose="02020603050405020304" pitchFamily="18" charset="0"/>
                <a:ea typeface="Calibri" panose="020F0502020204030204" pitchFamily="34" charset="0"/>
                <a:cs typeface="Times New Roman" panose="02020603050405020304" pitchFamily="18" charset="0"/>
              </a:rPr>
              <a:t>entries.</a:t>
            </a:r>
          </a:p>
          <a:p>
            <a:pPr marL="285750" indent="-285750" algn="just">
              <a:lnSpc>
                <a:spcPct val="20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It </a:t>
            </a:r>
            <a:r>
              <a:rPr lang="en-US" dirty="0">
                <a:latin typeface="Times New Roman" panose="02020603050405020304" pitchFamily="18" charset="0"/>
                <a:ea typeface="Calibri" panose="020F0502020204030204" pitchFamily="34" charset="0"/>
                <a:cs typeface="Times New Roman" panose="02020603050405020304" pitchFamily="18" charset="0"/>
              </a:rPr>
              <a:t>is customary for adjusting entries to be dated as of the balance sheet date although the entries are prepared at a later date. </a:t>
            </a: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20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Zoe </a:t>
            </a:r>
            <a:r>
              <a:rPr lang="en-US" dirty="0">
                <a:latin typeface="Times New Roman" panose="02020603050405020304" pitchFamily="18" charset="0"/>
                <a:ea typeface="Calibri" panose="020F0502020204030204" pitchFamily="34" charset="0"/>
                <a:cs typeface="Times New Roman" panose="02020603050405020304" pitchFamily="18" charset="0"/>
              </a:rPr>
              <a:t>did nothing unethical by dating the adjusting entries December 31.</a:t>
            </a:r>
          </a:p>
        </p:txBody>
      </p:sp>
    </p:spTree>
    <p:extLst>
      <p:ext uri="{BB962C8B-B14F-4D97-AF65-F5344CB8AC3E}">
        <p14:creationId xmlns:p14="http://schemas.microsoft.com/office/powerpoint/2010/main" xmlns="" val="17287456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838200"/>
            <a:ext cx="7772400" cy="5816977"/>
          </a:xfrm>
          <a:prstGeom prst="rect">
            <a:avLst/>
          </a:prstGeom>
        </p:spPr>
        <p:txBody>
          <a:bodyPr wrap="square">
            <a:spAutoFit/>
          </a:bodyPr>
          <a:lstStyle/>
          <a:p>
            <a:pPr>
              <a:lnSpc>
                <a:spcPct val="200000"/>
              </a:lnSpc>
            </a:pPr>
            <a:r>
              <a:rPr lang="en-US" b="1" dirty="0" smtClean="0">
                <a:latin typeface="Times New Roman" panose="02020603050405020304" pitchFamily="18" charset="0"/>
                <a:cs typeface="Times New Roman" panose="02020603050405020304" pitchFamily="18" charset="0"/>
              </a:rPr>
              <a:t>3.Can </a:t>
            </a:r>
            <a:r>
              <a:rPr lang="en-US" b="1" dirty="0">
                <a:latin typeface="Times New Roman" panose="02020603050405020304" pitchFamily="18" charset="0"/>
                <a:cs typeface="Times New Roman" panose="02020603050405020304" pitchFamily="18" charset="0"/>
              </a:rPr>
              <a:t>Zoe accrue revenues, defer expenses, and still be ethical?</a:t>
            </a:r>
          </a:p>
          <a:p>
            <a:pPr marL="285750" indent="-285750">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Zoe can generate revenue and postpone expenses and only remain ethically correct if restrictions and suspensions comply with GAAP and IFRS accounting </a:t>
            </a:r>
            <a:r>
              <a:rPr lang="en-US" dirty="0" smtClean="0">
                <a:latin typeface="Times New Roman" panose="02020603050405020304" pitchFamily="18" charset="0"/>
                <a:cs typeface="Times New Roman" panose="02020603050405020304" pitchFamily="18" charset="0"/>
              </a:rPr>
              <a:t>standards.</a:t>
            </a:r>
          </a:p>
          <a:p>
            <a:pPr marL="285750" indent="-285750">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Otherwise </a:t>
            </a:r>
            <a:r>
              <a:rPr lang="en-US" dirty="0">
                <a:latin typeface="Times New Roman" panose="02020603050405020304" pitchFamily="18" charset="0"/>
                <a:cs typeface="Times New Roman" panose="02020603050405020304" pitchFamily="18" charset="0"/>
              </a:rPr>
              <a:t>it's unethical. For example, if a sale is made but not ordered through a special invoice document, the item is correct as accrued sales. </a:t>
            </a:r>
            <a:endParaRPr lang="en-US" dirty="0" smtClean="0">
              <a:latin typeface="Times New Roman" panose="02020603050405020304" pitchFamily="18" charset="0"/>
              <a:cs typeface="Times New Roman" panose="02020603050405020304" pitchFamily="18" charset="0"/>
            </a:endParaRPr>
          </a:p>
          <a:p>
            <a:pPr marL="285750" indent="-285750">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However</a:t>
            </a:r>
            <a:r>
              <a:rPr lang="en-US" dirty="0">
                <a:latin typeface="Times New Roman" panose="02020603050405020304" pitchFamily="18" charset="0"/>
                <a:cs typeface="Times New Roman" panose="02020603050405020304" pitchFamily="18" charset="0"/>
              </a:rPr>
              <a:t>, if the customer pays in advance and the product will be shipped the following year, it is ethically incorrect to record this transaction as accumulated revenue.</a:t>
            </a:r>
          </a:p>
          <a:p>
            <a:pPr algn="ctr">
              <a:lnSpc>
                <a:spcPct val="200000"/>
              </a:lnSpc>
              <a:spcAft>
                <a:spcPts val="1000"/>
              </a:spcAft>
            </a:pPr>
            <a:endParaRPr lang="en-US" sz="2400" dirty="0">
              <a:effectLst/>
              <a:latin typeface="Calibri" panose="020F0502020204030204" pitchFamily="34" charset="0"/>
              <a:ea typeface="Calibri" panose="020F0502020204030204" pitchFamily="34" charset="0"/>
              <a:cs typeface="Kartika" panose="02020503030404060203" pitchFamily="18" charset="0"/>
            </a:endParaRPr>
          </a:p>
        </p:txBody>
      </p:sp>
    </p:spTree>
    <p:extLst>
      <p:ext uri="{BB962C8B-B14F-4D97-AF65-F5344CB8AC3E}">
        <p14:creationId xmlns:p14="http://schemas.microsoft.com/office/powerpoint/2010/main" xmlns="" val="246859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62000" y="1143000"/>
            <a:ext cx="7620000" cy="4293483"/>
          </a:xfrm>
          <a:prstGeom prst="rect">
            <a:avLst/>
          </a:prstGeom>
        </p:spPr>
        <p:txBody>
          <a:bodyPr wrap="square">
            <a:spAutoFit/>
          </a:bodyPr>
          <a:lstStyle/>
          <a:p>
            <a:pPr algn="just">
              <a:lnSpc>
                <a:spcPct val="200000"/>
              </a:lnSpc>
              <a:spcAft>
                <a:spcPts val="1000"/>
              </a:spcAft>
            </a:pPr>
            <a:r>
              <a:rPr lang="en-US" b="1" dirty="0" smtClean="0">
                <a:latin typeface="Times New Roman" panose="02020603050405020304" pitchFamily="18" charset="0"/>
                <a:ea typeface="Calibri" panose="020F0502020204030204" pitchFamily="34" charset="0"/>
                <a:cs typeface="Kartika" panose="02020503030404060203" pitchFamily="18" charset="0"/>
              </a:rPr>
              <a:t>4.Can </a:t>
            </a:r>
            <a:r>
              <a:rPr lang="en-US" b="1" dirty="0">
                <a:latin typeface="Times New Roman" panose="02020603050405020304" pitchFamily="18" charset="0"/>
                <a:ea typeface="Calibri" panose="020F0502020204030204" pitchFamily="34" charset="0"/>
                <a:cs typeface="Kartika" panose="02020503030404060203" pitchFamily="18" charset="0"/>
              </a:rPr>
              <a:t>Zoe’s accrued revenues and deferred expenses be illegal?</a:t>
            </a:r>
          </a:p>
          <a:p>
            <a:pPr marL="285750" indent="-285750" algn="just">
              <a:lnSpc>
                <a:spcPct val="200000"/>
              </a:lnSpc>
              <a:spcAft>
                <a:spcPts val="1000"/>
              </a:spcAft>
              <a:buFont typeface="Wingdings" panose="05000000000000000000" pitchFamily="2" charset="2"/>
              <a:buChar char="Ø"/>
            </a:pPr>
            <a:r>
              <a:rPr lang="en-US" dirty="0">
                <a:latin typeface="Times New Roman" panose="02020603050405020304" pitchFamily="18" charset="0"/>
                <a:ea typeface="Calibri" panose="020F0502020204030204" pitchFamily="34" charset="0"/>
                <a:cs typeface="Kartika" panose="02020503030404060203" pitchFamily="18" charset="0"/>
              </a:rPr>
              <a:t>Zoe can generate revenue and defer fees and remain legal only if limits and deferments comply with GAAP and IFRS and regulatory frameworks and only if federal and IRS regulations are not </a:t>
            </a:r>
            <a:r>
              <a:rPr lang="en-US" dirty="0" smtClean="0">
                <a:latin typeface="Times New Roman" panose="02020603050405020304" pitchFamily="18" charset="0"/>
                <a:ea typeface="Calibri" panose="020F0502020204030204" pitchFamily="34" charset="0"/>
                <a:cs typeface="Kartika" panose="02020503030404060203" pitchFamily="18" charset="0"/>
              </a:rPr>
              <a:t>violated.</a:t>
            </a:r>
          </a:p>
          <a:p>
            <a:pPr marL="285750" indent="-285750" algn="just">
              <a:lnSpc>
                <a:spcPct val="200000"/>
              </a:lnSpc>
              <a:spcAft>
                <a:spcPts val="10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Kartika" panose="02020503030404060203" pitchFamily="18" charset="0"/>
              </a:rPr>
              <a:t>However</a:t>
            </a:r>
            <a:r>
              <a:rPr lang="en-US" dirty="0">
                <a:latin typeface="Times New Roman" panose="02020603050405020304" pitchFamily="18" charset="0"/>
                <a:ea typeface="Calibri" panose="020F0502020204030204" pitchFamily="34" charset="0"/>
                <a:cs typeface="Kartika" panose="02020503030404060203" pitchFamily="18" charset="0"/>
              </a:rPr>
              <a:t>, in the case of adjustments that violate federal accounting standards and regulations, Zoe's income and deferral actions are illegal.</a:t>
            </a:r>
          </a:p>
          <a:p>
            <a:pPr marL="285750" indent="-285750" algn="just">
              <a:lnSpc>
                <a:spcPct val="200000"/>
              </a:lnSpc>
              <a:spcAft>
                <a:spcPts val="1000"/>
              </a:spcAft>
              <a:buFont typeface="Wingdings" panose="05000000000000000000" pitchFamily="2" charset="2"/>
              <a:buChar char="Ø"/>
            </a:pPr>
            <a:endParaRPr lang="en-US" sz="1600" dirty="0">
              <a:effectLst/>
              <a:latin typeface="Calibri" panose="020F0502020204030204" pitchFamily="34" charset="0"/>
              <a:ea typeface="Calibri" panose="020F0502020204030204" pitchFamily="34" charset="0"/>
              <a:cs typeface="Kartika" panose="02020503030404060203" pitchFamily="18" charset="0"/>
            </a:endParaRPr>
          </a:p>
        </p:txBody>
      </p:sp>
    </p:spTree>
    <p:extLst>
      <p:ext uri="{BB962C8B-B14F-4D97-AF65-F5344CB8AC3E}">
        <p14:creationId xmlns:p14="http://schemas.microsoft.com/office/powerpoint/2010/main" xmlns="" val="1164327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1905000"/>
            <a:ext cx="7391400" cy="2308324"/>
          </a:xfrm>
          <a:prstGeom prst="rect">
            <a:avLst/>
          </a:prstGeom>
        </p:spPr>
        <p:txBody>
          <a:bodyPr wrap="square">
            <a:spAutoFit/>
          </a:bodyPr>
          <a:lstStyle/>
          <a:p>
            <a:pPr algn="just">
              <a:lnSpc>
                <a:spcPct val="200000"/>
              </a:lnSpc>
            </a:pPr>
            <a:r>
              <a:rPr lang="en-US" b="1" dirty="0" smtClean="0">
                <a:latin typeface="Times New Roman" panose="02020603050405020304" pitchFamily="18" charset="0"/>
                <a:cs typeface="Times New Roman" panose="02020603050405020304" pitchFamily="18" charset="0"/>
              </a:rPr>
              <a:t>5. Who </a:t>
            </a:r>
            <a:r>
              <a:rPr lang="en-US" b="1" dirty="0">
                <a:latin typeface="Times New Roman" panose="02020603050405020304" pitchFamily="18" charset="0"/>
                <a:cs typeface="Times New Roman" panose="02020603050405020304" pitchFamily="18" charset="0"/>
              </a:rPr>
              <a:t>do you think can discover Zoe’s accrued revenues and deferred expenses?</a:t>
            </a:r>
          </a:p>
          <a:p>
            <a:pPr marL="285750" indent="-285750" algn="just">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auditor of the company can easily find Zoe’s accumulated revenues and deferred expenses while examining the company’s books of accounts.</a:t>
            </a:r>
          </a:p>
        </p:txBody>
      </p:sp>
    </p:spTree>
    <p:extLst>
      <p:ext uri="{BB962C8B-B14F-4D97-AF65-F5344CB8AC3E}">
        <p14:creationId xmlns:p14="http://schemas.microsoft.com/office/powerpoint/2010/main" xmlns="" val="314723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990600"/>
            <a:ext cx="8686800" cy="1467068"/>
          </a:xfrm>
          <a:prstGeom prst="rect">
            <a:avLst/>
          </a:prstGeom>
        </p:spPr>
        <p:txBody>
          <a:bodyPr wrap="square">
            <a:spAutoFit/>
          </a:bodyPr>
          <a:lstStyle/>
          <a:p>
            <a:pPr marL="457200" marR="0" algn="just">
              <a:lnSpc>
                <a:spcPct val="150000"/>
              </a:lnSpc>
              <a:spcBef>
                <a:spcPts val="0"/>
              </a:spcBef>
              <a:spcAft>
                <a:spcPts val="10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Reference:</a:t>
            </a:r>
          </a:p>
          <a:p>
            <a:pPr marL="457200" marR="0" algn="just">
              <a:lnSpc>
                <a:spcPct val="150000"/>
              </a:lnSpc>
              <a:spcBef>
                <a:spcPts val="0"/>
              </a:spcBef>
              <a:spcAft>
                <a:spcPts val="1000"/>
              </a:spcAft>
            </a:pPr>
            <a:r>
              <a:rPr lang="en-US" dirty="0" err="1">
                <a:latin typeface="Times New Roman" panose="02020603050405020304" pitchFamily="18" charset="0"/>
                <a:ea typeface="Calibri" panose="020F0502020204030204" pitchFamily="34" charset="0"/>
                <a:cs typeface="Times New Roman" panose="02020603050405020304" pitchFamily="18" charset="0"/>
              </a:rPr>
              <a:t>Weygandt</a:t>
            </a:r>
            <a:r>
              <a:rPr lang="en-US" dirty="0">
                <a:latin typeface="Times New Roman" panose="02020603050405020304" pitchFamily="18" charset="0"/>
                <a:ea typeface="Calibri" panose="020F0502020204030204" pitchFamily="34" charset="0"/>
                <a:cs typeface="Times New Roman" panose="02020603050405020304" pitchFamily="18" charset="0"/>
              </a:rPr>
              <a:t>, J.J., Kimmel, P.D., &amp;</a:t>
            </a:r>
            <a:r>
              <a:rPr lang="en-US" dirty="0" err="1">
                <a:latin typeface="Times New Roman" panose="02020603050405020304" pitchFamily="18" charset="0"/>
                <a:ea typeface="Calibri" panose="020F0502020204030204" pitchFamily="34" charset="0"/>
                <a:cs typeface="Times New Roman" panose="02020603050405020304" pitchFamily="18" charset="0"/>
              </a:rPr>
              <a:t>Kieso</a:t>
            </a:r>
            <a:r>
              <a:rPr lang="en-US" dirty="0">
                <a:latin typeface="Times New Roman" panose="02020603050405020304" pitchFamily="18" charset="0"/>
                <a:ea typeface="Calibri" panose="020F0502020204030204" pitchFamily="34" charset="0"/>
                <a:cs typeface="Times New Roman" panose="02020603050405020304" pitchFamily="18" charset="0"/>
              </a:rPr>
              <a:t>, D.E (2018). Accounting Principles (13th Ed.). Hoboken, NJ: John Wiley &amp; Sons, Inc.</a:t>
            </a:r>
            <a:endParaRPr lang="en-US" sz="16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305497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1447800"/>
            <a:ext cx="8229600" cy="1143000"/>
          </a:xfrm>
        </p:spPr>
        <p:txBody>
          <a:bodyPr/>
          <a:lstStyle/>
          <a:p>
            <a:pPr algn="ctr"/>
            <a:r>
              <a:rPr lang="en-US" dirty="0" smtClean="0">
                <a:latin typeface="Times New Roman" pitchFamily="18" charset="0"/>
                <a:cs typeface="Times New Roman" pitchFamily="18" charset="0"/>
              </a:rPr>
              <a:t>THANK YOU</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4806116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308</TotalTime>
  <Words>561</Words>
  <Application>Microsoft Office PowerPoint</Application>
  <PresentationFormat>On-screen Show (4:3)</PresentationFormat>
  <Paragraphs>35</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Organic</vt:lpstr>
      <vt:lpstr>Russell Company </vt:lpstr>
      <vt:lpstr>Slide 2</vt:lpstr>
      <vt:lpstr>Slide 3</vt:lpstr>
      <vt:lpstr>Slide 4</vt:lpstr>
      <vt:lpstr>Slide 5</vt:lpstr>
      <vt:lpstr>Slide 6</vt:lpstr>
      <vt:lpstr>Slide 7</vt:lpstr>
      <vt:lpstr>Slide 8</vt:lpstr>
      <vt:lpstr>Slide 9</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Exploring</cp:lastModifiedBy>
  <cp:revision>25</cp:revision>
  <dcterms:created xsi:type="dcterms:W3CDTF">2019-09-21T08:30:09Z</dcterms:created>
  <dcterms:modified xsi:type="dcterms:W3CDTF">2020-03-07T06:27:38Z</dcterms:modified>
</cp:coreProperties>
</file>